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Montserrat"/>
      <p:regular r:id="rId73"/>
      <p:bold r:id="rId74"/>
      <p:italic r:id="rId75"/>
      <p:boldItalic r:id="rId76"/>
    </p:embeddedFont>
    <p:embeddedFont>
      <p:font typeface="Montserrat Medium"/>
      <p:regular r:id="rId77"/>
      <p:bold r:id="rId78"/>
      <p:italic r:id="rId79"/>
      <p:boldItalic r:id="rId80"/>
    </p:embeddedFont>
    <p:embeddedFont>
      <p:font typeface="Old Standard TT"/>
      <p:regular r:id="rId81"/>
      <p:bold r:id="rId82"/>
      <p: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OldStandardTT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ontserratMedium-boldItalic.fntdata"/><Relationship Id="rId82" Type="http://schemas.openxmlformats.org/officeDocument/2006/relationships/font" Target="fonts/OldStandardTT-bold.fntdata"/><Relationship Id="rId81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bold.fntdata"/><Relationship Id="rId33" Type="http://schemas.openxmlformats.org/officeDocument/2006/relationships/slide" Target="slides/slide27.xml"/><Relationship Id="rId77" Type="http://schemas.openxmlformats.org/officeDocument/2006/relationships/font" Target="fonts/MontserratMedium-regular.fntdata"/><Relationship Id="rId32" Type="http://schemas.openxmlformats.org/officeDocument/2006/relationships/slide" Target="slides/slide26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29.xml"/><Relationship Id="rId79" Type="http://schemas.openxmlformats.org/officeDocument/2006/relationships/font" Target="fonts/MontserratMedium-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Medium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88b571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88b571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e2f38c64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e2f38c64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2f060866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2f060866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ee2f38c6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ee2f38c6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e2f38c64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e2f38c64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e2f38c64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e2f38c64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e2f38c64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e2f38c64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ee2f38c64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ee2f38c64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ee2f38c64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ee2f38c64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388b571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388b571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e2f38c64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e2f38c64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388b571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388b571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e2f38c64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e2f38c64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e2f38c64_2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e2f38c64_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88b571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88b571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2f060866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2f060866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e2f38c64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e2f38c64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e2f38c64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e2f38c64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ee2f38c64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ee2f38c64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e2f38c64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e2f38c64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e2f38c64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ee2f38c64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ee2f38c64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ee2f38c64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e2f38c64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e2f38c6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e2f38c64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ee2f38c64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ee2f38c64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ee2f38c64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ee2f38c64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ee2f38c64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ee2f38c64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ee2f38c64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ee2f38c64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ee2f38c64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e2f38c64_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e2f38c64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ee2f38c64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ee2f38c64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ee2f38c64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ee2f38c64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ee2f38c64_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ee2f38c64_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ee2f38c64_2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ee2f38c64_2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ee2f38c6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ee2f38c6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ee2f38c64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ee2f38c64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ee2f38c64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ee2f38c64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2f060866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2f060866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ee2f38c64_2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ee2f38c64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ee2f38c64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ee2f38c64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ee2f38c64_2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ee2f38c64_2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ee2f38c64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ee2f38c64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ee2f38c64_2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ee2f38c64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2f060866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2f060866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fe6d819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fe6d81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e2f38c6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ee2f38c6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388b5717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388b5717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fe6d819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fe6d819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fe6d819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fe6d819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fe6d819d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fe6d819d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fe6d819d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fe6d819d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fe6d819d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fe6d819d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fe6d819d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fe6d819d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fe6d819d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fe6d819d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fe6d819d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fe6d819d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2f060866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2f060866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388b571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388b571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ee2f38c64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ee2f38c64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ee2f38c64_2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ee2f38c64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ee2f38c64_2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ee2f38c64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ee2f38c64_2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ee2f38c64_2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ee2f38c64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ee2f38c64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e2f38c64_2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e2f38c64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388b571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388b571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2f060866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2f060866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e2f38c64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e2f38c64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e2f38c64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e2f38c6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Relationship Id="rId5" Type="http://schemas.openxmlformats.org/officeDocument/2006/relationships/image" Target="../media/image18.jpg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66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машинное обучение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3128300"/>
            <a:ext cx="371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b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311700" y="3979725"/>
            <a:ext cx="312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br>
              <a:rPr lang="ru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65" y="339150"/>
            <a:ext cx="6964075" cy="4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ML Language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248975" y="4566425"/>
            <a:ext cx="73284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http://www.7wdata.be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13" y="75275"/>
            <a:ext cx="5513172" cy="46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/>
        </p:nvSpPr>
        <p:spPr>
          <a:xfrm>
            <a:off x="0" y="4604050"/>
            <a:ext cx="4342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5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 rotWithShape="1">
          <a:blip r:embed="rId3">
            <a:alphaModFix/>
          </a:blip>
          <a:srcRect b="5662" l="17177" r="14605" t="57521"/>
          <a:stretch/>
        </p:blipFill>
        <p:spPr>
          <a:xfrm>
            <a:off x="65375" y="790350"/>
            <a:ext cx="9013250" cy="27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3260875" y="4311475"/>
            <a:ext cx="558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Titanik dataset (https://www.kaggle.com/c/titanic)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 rotWithShape="1">
          <a:blip r:embed="rId3">
            <a:alphaModFix/>
          </a:blip>
          <a:srcRect b="22158" l="18429" r="19140" t="29564"/>
          <a:stretch/>
        </p:blipFill>
        <p:spPr>
          <a:xfrm>
            <a:off x="251675" y="201700"/>
            <a:ext cx="8640650" cy="37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/>
        </p:nvSpPr>
        <p:spPr>
          <a:xfrm>
            <a:off x="0" y="4553875"/>
            <a:ext cx="4453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5662" l="17177" r="14605" t="57521"/>
          <a:stretch/>
        </p:blipFill>
        <p:spPr>
          <a:xfrm>
            <a:off x="65375" y="790350"/>
            <a:ext cx="9013250" cy="27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/>
          <p:nvPr/>
        </p:nvSpPr>
        <p:spPr>
          <a:xfrm>
            <a:off x="878175" y="639800"/>
            <a:ext cx="602100" cy="308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0"/>
          <p:cNvSpPr txBox="1"/>
          <p:nvPr/>
        </p:nvSpPr>
        <p:spPr>
          <a:xfrm>
            <a:off x="1034925" y="213275"/>
            <a:ext cx="445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y*</a:t>
            </a: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65375" y="639800"/>
            <a:ext cx="762600" cy="3086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0"/>
          <p:cNvSpPr txBox="1"/>
          <p:nvPr/>
        </p:nvSpPr>
        <p:spPr>
          <a:xfrm>
            <a:off x="302375" y="213275"/>
            <a:ext cx="288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1530475" y="639800"/>
            <a:ext cx="7613400" cy="3086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"/>
          <p:cNvSpPr txBox="1"/>
          <p:nvPr/>
        </p:nvSpPr>
        <p:spPr>
          <a:xfrm>
            <a:off x="4572000" y="213275"/>
            <a:ext cx="966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features</a:t>
            </a:r>
            <a:endParaRPr/>
          </a:p>
        </p:txBody>
      </p:sp>
      <p:sp>
        <p:nvSpPr>
          <p:cNvPr id="213" name="Google Shape;213;p40"/>
          <p:cNvSpPr txBox="1"/>
          <p:nvPr/>
        </p:nvSpPr>
        <p:spPr>
          <a:xfrm>
            <a:off x="141375" y="4424575"/>
            <a:ext cx="1800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Y={0,1}</a:t>
            </a:r>
            <a:endParaRPr b="1" sz="1800"/>
          </a:p>
        </p:txBody>
      </p:sp>
      <p:sp>
        <p:nvSpPr>
          <p:cNvPr id="214" name="Google Shape;214;p40"/>
          <p:cNvSpPr txBox="1"/>
          <p:nvPr/>
        </p:nvSpPr>
        <p:spPr>
          <a:xfrm>
            <a:off x="4689675" y="4521575"/>
            <a:ext cx="4311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Titanik dataset (https://www.kaggle.com/c/titanic)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141375" y="3935275"/>
            <a:ext cx="6347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X_train=Object_ids+Features+y*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302375" y="4093975"/>
            <a:ext cx="8520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X_test=Object_ids+Features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 rotWithShape="1">
          <a:blip r:embed="rId3">
            <a:alphaModFix/>
          </a:blip>
          <a:srcRect b="15579" l="17209" r="18884" t="39857"/>
          <a:stretch/>
        </p:blipFill>
        <p:spPr>
          <a:xfrm>
            <a:off x="120500" y="621825"/>
            <a:ext cx="8903001" cy="28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/>
          <p:nvPr/>
        </p:nvSpPr>
        <p:spPr>
          <a:xfrm>
            <a:off x="120500" y="639800"/>
            <a:ext cx="863100" cy="3086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 txBox="1"/>
          <p:nvPr/>
        </p:nvSpPr>
        <p:spPr>
          <a:xfrm>
            <a:off x="302375" y="213275"/>
            <a:ext cx="288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224" name="Google Shape;224;p41"/>
          <p:cNvSpPr/>
          <p:nvPr/>
        </p:nvSpPr>
        <p:spPr>
          <a:xfrm>
            <a:off x="1009950" y="639800"/>
            <a:ext cx="8090100" cy="3086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4572000" y="213275"/>
            <a:ext cx="966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0" y="927763"/>
            <a:ext cx="4865549" cy="35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2613750" y="134475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Кредитный скоринг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0" y="927763"/>
            <a:ext cx="4865549" cy="35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5445550" y="1163200"/>
            <a:ext cx="3588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Доход семьи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Опыт работы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Кредитная история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Возраст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Уровень 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Профессия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Место проживания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Недвижимость в собственности</a:t>
            </a:r>
            <a:endParaRPr/>
          </a:p>
        </p:txBody>
      </p:sp>
      <p:sp>
        <p:nvSpPr>
          <p:cNvPr id="238" name="Google Shape;238;p43"/>
          <p:cNvSpPr txBox="1"/>
          <p:nvPr/>
        </p:nvSpPr>
        <p:spPr>
          <a:xfrm>
            <a:off x="2613750" y="134475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Feature importance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ctrTitle"/>
          </p:nvPr>
        </p:nvSpPr>
        <p:spPr>
          <a:xfrm>
            <a:off x="311700" y="1837125"/>
            <a:ext cx="8520600" cy="10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Problems statement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311700" y="4052075"/>
            <a:ext cx="8520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http://www.machinelearning.ru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 b="35148" l="18502" r="21267" t="40937"/>
          <a:stretch/>
        </p:blipFill>
        <p:spPr>
          <a:xfrm>
            <a:off x="391749" y="1191800"/>
            <a:ext cx="8440552" cy="18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/>
        </p:nvSpPr>
        <p:spPr>
          <a:xfrm>
            <a:off x="3269300" y="294150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ML task</a:t>
            </a:r>
            <a:endParaRPr b="1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строится функция а?</a:t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 b="31378" l="18338" r="20349" t="33918"/>
          <a:stretch/>
        </p:blipFill>
        <p:spPr>
          <a:xfrm>
            <a:off x="102350" y="1679724"/>
            <a:ext cx="5606549" cy="17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0" l="8622" r="23855" t="0"/>
          <a:stretch/>
        </p:blipFill>
        <p:spPr>
          <a:xfrm>
            <a:off x="5876050" y="1207825"/>
            <a:ext cx="3141150" cy="25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663950" y="3876600"/>
            <a:ext cx="747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хотим найти в пространстве параметров такой набор параметров, чтобы ошибка алгоритма с этими параметрами была минимальна (функционал качества был максимален)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167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00" y="894225"/>
            <a:ext cx="4461225" cy="20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68600"/>
            <a:ext cx="5344076" cy="7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40063"/>
            <a:ext cx="3212762" cy="9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00" y="897738"/>
            <a:ext cx="3212750" cy="10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7016" y="3094275"/>
            <a:ext cx="2916408" cy="1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394" y="3108913"/>
            <a:ext cx="4525406" cy="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Алгоритмы 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63" y="52025"/>
            <a:ext cx="75002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/>
        </p:nvSpPr>
        <p:spPr>
          <a:xfrm>
            <a:off x="0" y="4562700"/>
            <a:ext cx="5557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https://vas3k.ru/blog/machine_learning/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829798" y="49842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/>
          <p:nvPr/>
        </p:nvSpPr>
        <p:spPr>
          <a:xfrm>
            <a:off x="5933850" y="3274275"/>
            <a:ext cx="1618200" cy="5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4850200" y="672025"/>
            <a:ext cx="3141000" cy="137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9"/>
          <p:cNvSpPr/>
          <p:nvPr/>
        </p:nvSpPr>
        <p:spPr>
          <a:xfrm>
            <a:off x="5933850" y="4056125"/>
            <a:ext cx="2392800" cy="5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311700" y="4177525"/>
            <a:ext cx="85206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https://github.com/miptmlschool/</a:t>
            </a:r>
            <a:endParaRPr/>
          </a:p>
        </p:txBody>
      </p:sp>
      <p:pic>
        <p:nvPicPr>
          <p:cNvPr id="289" name="Google Shape;289;p50"/>
          <p:cNvPicPr preferRelativeResize="0"/>
          <p:nvPr/>
        </p:nvPicPr>
        <p:blipFill rotWithShape="1">
          <a:blip r:embed="rId3">
            <a:alphaModFix/>
          </a:blip>
          <a:srcRect b="13394" l="18108" r="18640" t="25356"/>
          <a:stretch/>
        </p:blipFill>
        <p:spPr>
          <a:xfrm>
            <a:off x="1203988" y="302973"/>
            <a:ext cx="6736026" cy="36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829798" y="49842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/>
          <p:nvPr/>
        </p:nvSpPr>
        <p:spPr>
          <a:xfrm>
            <a:off x="5933850" y="3274275"/>
            <a:ext cx="1618200" cy="5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1"/>
          <p:cNvSpPr/>
          <p:nvPr/>
        </p:nvSpPr>
        <p:spPr>
          <a:xfrm>
            <a:off x="6001200" y="1877725"/>
            <a:ext cx="2258100" cy="11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1"/>
          <p:cNvSpPr/>
          <p:nvPr/>
        </p:nvSpPr>
        <p:spPr>
          <a:xfrm>
            <a:off x="5933850" y="4056125"/>
            <a:ext cx="2392800" cy="5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311700" y="4177525"/>
            <a:ext cx="85206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https://github.com/miptmlschool/</a:t>
            </a:r>
            <a:endParaRPr/>
          </a:p>
        </p:txBody>
      </p:sp>
      <p:pic>
        <p:nvPicPr>
          <p:cNvPr id="303" name="Google Shape;303;p52"/>
          <p:cNvPicPr preferRelativeResize="0"/>
          <p:nvPr/>
        </p:nvPicPr>
        <p:blipFill rotWithShape="1">
          <a:blip r:embed="rId3">
            <a:alphaModFix/>
          </a:blip>
          <a:srcRect b="22792" l="18388" r="20561" t="23400"/>
          <a:stretch/>
        </p:blipFill>
        <p:spPr>
          <a:xfrm>
            <a:off x="814213" y="453525"/>
            <a:ext cx="7515551" cy="37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829798" y="49842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/>
          <p:nvPr/>
        </p:nvSpPr>
        <p:spPr>
          <a:xfrm>
            <a:off x="5933850" y="3274275"/>
            <a:ext cx="1618200" cy="5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2032300" y="711025"/>
            <a:ext cx="2664300" cy="11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5933850" y="4056125"/>
            <a:ext cx="2392800" cy="5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850" y="152400"/>
            <a:ext cx="30384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300" y="2276475"/>
            <a:ext cx="3924299" cy="262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 rotWithShape="1">
          <a:blip r:embed="rId3">
            <a:alphaModFix/>
          </a:blip>
          <a:srcRect b="14372" l="18247" r="19602" t="17544"/>
          <a:stretch/>
        </p:blipFill>
        <p:spPr>
          <a:xfrm>
            <a:off x="1128363" y="374750"/>
            <a:ext cx="6887276" cy="4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 txBox="1"/>
          <p:nvPr/>
        </p:nvSpPr>
        <p:spPr>
          <a:xfrm>
            <a:off x="75275" y="4616600"/>
            <a:ext cx="6448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https://github.com/miptmlschool/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63" y="0"/>
            <a:ext cx="75002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0" y="4737900"/>
            <a:ext cx="5557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https://vas3k.ru/blog/machine_learning/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55"/>
          <p:cNvSpPr/>
          <p:nvPr/>
        </p:nvSpPr>
        <p:spPr>
          <a:xfrm>
            <a:off x="1021775" y="2241950"/>
            <a:ext cx="2666400" cy="15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401450"/>
            <a:ext cx="57626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7"/>
          <p:cNvPicPr preferRelativeResize="0"/>
          <p:nvPr/>
        </p:nvPicPr>
        <p:blipFill rotWithShape="1">
          <a:blip r:embed="rId3">
            <a:alphaModFix/>
          </a:blip>
          <a:srcRect b="34183" l="32045" r="22621" t="13444"/>
          <a:stretch/>
        </p:blipFill>
        <p:spPr>
          <a:xfrm>
            <a:off x="390776" y="0"/>
            <a:ext cx="3901525" cy="25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7"/>
          <p:cNvPicPr preferRelativeResize="0"/>
          <p:nvPr/>
        </p:nvPicPr>
        <p:blipFill rotWithShape="1">
          <a:blip r:embed="rId4">
            <a:alphaModFix/>
          </a:blip>
          <a:srcRect b="8715" l="9873" r="14409" t="3163"/>
          <a:stretch/>
        </p:blipFill>
        <p:spPr>
          <a:xfrm>
            <a:off x="4785275" y="0"/>
            <a:ext cx="3901525" cy="25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7"/>
          <p:cNvPicPr preferRelativeResize="0"/>
          <p:nvPr/>
        </p:nvPicPr>
        <p:blipFill rotWithShape="1">
          <a:blip r:embed="rId5">
            <a:alphaModFix/>
          </a:blip>
          <a:srcRect b="0" l="21378" r="7264" t="24958"/>
          <a:stretch/>
        </p:blipFill>
        <p:spPr>
          <a:xfrm>
            <a:off x="390775" y="2696792"/>
            <a:ext cx="3901525" cy="230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7"/>
          <p:cNvPicPr preferRelativeResize="0"/>
          <p:nvPr/>
        </p:nvPicPr>
        <p:blipFill rotWithShape="1">
          <a:blip r:embed="rId6">
            <a:alphaModFix/>
          </a:blip>
          <a:srcRect b="16796" l="20106" r="16746" t="16789"/>
          <a:stretch/>
        </p:blipFill>
        <p:spPr>
          <a:xfrm>
            <a:off x="4785275" y="2696800"/>
            <a:ext cx="3901525" cy="230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63" y="0"/>
            <a:ext cx="75002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8"/>
          <p:cNvSpPr txBox="1"/>
          <p:nvPr/>
        </p:nvSpPr>
        <p:spPr>
          <a:xfrm>
            <a:off x="0" y="4737900"/>
            <a:ext cx="5557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https://vas3k.ru/blog/machine_learning/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4" name="Google Shape;344;p58"/>
          <p:cNvSpPr/>
          <p:nvPr/>
        </p:nvSpPr>
        <p:spPr>
          <a:xfrm>
            <a:off x="5695475" y="1551975"/>
            <a:ext cx="3010800" cy="211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70500"/>
            <a:ext cx="8520603" cy="31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63" y="0"/>
            <a:ext cx="75002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0"/>
          <p:cNvSpPr txBox="1"/>
          <p:nvPr/>
        </p:nvSpPr>
        <p:spPr>
          <a:xfrm>
            <a:off x="0" y="4737900"/>
            <a:ext cx="5557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https://vas3k.ru/blog/machine_learning/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6" name="Google Shape;356;p60"/>
          <p:cNvSpPr/>
          <p:nvPr/>
        </p:nvSpPr>
        <p:spPr>
          <a:xfrm>
            <a:off x="3618625" y="3697200"/>
            <a:ext cx="2258100" cy="104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1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1685225" y="1150365"/>
            <a:ext cx="5773526" cy="3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Биологический нейрон человека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нейрон</a:t>
            </a:r>
            <a:endParaRPr/>
          </a:p>
        </p:txBody>
      </p:sp>
      <p:pic>
        <p:nvPicPr>
          <p:cNvPr id="368" name="Google Shape;3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87" y="1058225"/>
            <a:ext cx="5014024" cy="36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25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31476" l="27736" r="15728" t="44362"/>
          <a:stretch/>
        </p:blipFill>
        <p:spPr>
          <a:xfrm>
            <a:off x="0" y="62725"/>
            <a:ext cx="5690876" cy="13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4">
            <a:alphaModFix/>
          </a:blip>
          <a:srcRect b="13561" l="27077" r="28225" t="33441"/>
          <a:stretch/>
        </p:blipFill>
        <p:spPr>
          <a:xfrm>
            <a:off x="5041750" y="0"/>
            <a:ext cx="4102252" cy="27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5">
            <a:alphaModFix/>
          </a:blip>
          <a:srcRect b="20463" l="3136" r="35950" t="37141"/>
          <a:stretch/>
        </p:blipFill>
        <p:spPr>
          <a:xfrm>
            <a:off x="75275" y="1530499"/>
            <a:ext cx="4740676" cy="185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6">
            <a:alphaModFix/>
          </a:blip>
          <a:srcRect b="5869" l="13396" r="73964" t="17207"/>
          <a:stretch/>
        </p:blipFill>
        <p:spPr>
          <a:xfrm>
            <a:off x="8027500" y="1430150"/>
            <a:ext cx="1042623" cy="35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7">
            <a:alphaModFix/>
          </a:blip>
          <a:srcRect b="42128" l="67672" r="15516" t="52747"/>
          <a:stretch/>
        </p:blipFill>
        <p:spPr>
          <a:xfrm>
            <a:off x="263450" y="3951725"/>
            <a:ext cx="3888975" cy="6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8">
            <a:alphaModFix/>
          </a:blip>
          <a:srcRect b="73399" l="1249" r="82561" t="16107"/>
          <a:stretch/>
        </p:blipFill>
        <p:spPr>
          <a:xfrm>
            <a:off x="5187300" y="3385525"/>
            <a:ext cx="2139026" cy="77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50" y="252750"/>
            <a:ext cx="6132700" cy="45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100"/>
            <a:ext cx="8839202" cy="384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Problems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Overfitting/Underfitting</a:t>
            </a:r>
            <a:endParaRPr/>
          </a:p>
        </p:txBody>
      </p:sp>
      <p:pic>
        <p:nvPicPr>
          <p:cNvPr id="394" name="Google Shape;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0751"/>
            <a:ext cx="9144000" cy="317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75" y="623050"/>
            <a:ext cx="5285250" cy="36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 Validation</a:t>
            </a:r>
            <a:endParaRPr/>
          </a:p>
        </p:txBody>
      </p:sp>
      <p:pic>
        <p:nvPicPr>
          <p:cNvPr id="405" name="Google Shape;4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13" y="1298950"/>
            <a:ext cx="6651575" cy="3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type="title"/>
          </p:nvPr>
        </p:nvSpPr>
        <p:spPr>
          <a:xfrm>
            <a:off x="311700" y="310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Regularization</a:t>
            </a:r>
            <a:endParaRPr/>
          </a:p>
        </p:txBody>
      </p:sp>
      <p:pic>
        <p:nvPicPr>
          <p:cNvPr id="411" name="Google Shape;4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5" y="1058228"/>
            <a:ext cx="4142950" cy="3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4318"/>
            <a:ext cx="4299949" cy="312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Sparse Data</a:t>
            </a:r>
            <a:endParaRPr/>
          </a:p>
        </p:txBody>
      </p:sp>
      <p:pic>
        <p:nvPicPr>
          <p:cNvPr id="418" name="Google Shape;4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107" y="1120807"/>
            <a:ext cx="5415800" cy="35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2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38" y="92450"/>
            <a:ext cx="8206324" cy="179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38" y="2020808"/>
            <a:ext cx="8206325" cy="234109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3"/>
          <p:cNvSpPr txBox="1"/>
          <p:nvPr>
            <p:ph idx="1" type="body"/>
          </p:nvPr>
        </p:nvSpPr>
        <p:spPr>
          <a:xfrm>
            <a:off x="156900" y="4449900"/>
            <a:ext cx="85701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06800" cy="42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600" y="152400"/>
            <a:ext cx="6279999" cy="238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613" y="2693930"/>
            <a:ext cx="4831978" cy="229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63" y="664863"/>
            <a:ext cx="7670172" cy="3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4"/>
          <p:cNvSpPr txBox="1"/>
          <p:nvPr>
            <p:ph idx="1" type="body"/>
          </p:nvPr>
        </p:nvSpPr>
        <p:spPr>
          <a:xfrm>
            <a:off x="90963" y="4486575"/>
            <a:ext cx="85701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</a:t>
            </a:r>
            <a:endParaRPr/>
          </a:p>
        </p:txBody>
      </p:sp>
      <p:sp>
        <p:nvSpPr>
          <p:cNvPr id="437" name="Google Shape;437;p74"/>
          <p:cNvSpPr txBox="1"/>
          <p:nvPr/>
        </p:nvSpPr>
        <p:spPr>
          <a:xfrm>
            <a:off x="632725" y="67275"/>
            <a:ext cx="7771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Пример: классификация цветков ириса (|x|=4 признака, |y|=3 класса)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5"/>
          <p:cNvPicPr preferRelativeResize="0"/>
          <p:nvPr/>
        </p:nvPicPr>
        <p:blipFill rotWithShape="1">
          <a:blip r:embed="rId3">
            <a:alphaModFix/>
          </a:blip>
          <a:srcRect b="23951" l="18697" r="17963" t="17898"/>
          <a:stretch/>
        </p:blipFill>
        <p:spPr>
          <a:xfrm>
            <a:off x="1169874" y="712750"/>
            <a:ext cx="6946451" cy="35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6"/>
          <p:cNvPicPr preferRelativeResize="0"/>
          <p:nvPr/>
        </p:nvPicPr>
        <p:blipFill rotWithShape="1">
          <a:blip r:embed="rId3">
            <a:alphaModFix/>
          </a:blip>
          <a:srcRect b="11108" l="17905" r="45943" t="20444"/>
          <a:stretch/>
        </p:blipFill>
        <p:spPr>
          <a:xfrm>
            <a:off x="388927" y="545202"/>
            <a:ext cx="3518225" cy="3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875" y="878152"/>
            <a:ext cx="3947650" cy="29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7"/>
          <p:cNvPicPr preferRelativeResize="0"/>
          <p:nvPr/>
        </p:nvPicPr>
        <p:blipFill rotWithShape="1">
          <a:blip r:embed="rId3">
            <a:alphaModFix/>
          </a:blip>
          <a:srcRect b="12408" l="18055" r="22179" t="10329"/>
          <a:stretch/>
        </p:blipFill>
        <p:spPr>
          <a:xfrm>
            <a:off x="1755613" y="639800"/>
            <a:ext cx="5632776" cy="409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8"/>
          <p:cNvPicPr preferRelativeResize="0"/>
          <p:nvPr/>
        </p:nvPicPr>
        <p:blipFill rotWithShape="1">
          <a:blip r:embed="rId3">
            <a:alphaModFix/>
          </a:blip>
          <a:srcRect b="13446" l="17615" r="24075" t="25626"/>
          <a:stretch/>
        </p:blipFill>
        <p:spPr>
          <a:xfrm>
            <a:off x="1112375" y="786200"/>
            <a:ext cx="6689975" cy="39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8"/>
          <p:cNvSpPr txBox="1"/>
          <p:nvPr/>
        </p:nvSpPr>
        <p:spPr>
          <a:xfrm>
            <a:off x="2051300" y="10040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Пример метрического классификатора: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9"/>
          <p:cNvPicPr preferRelativeResize="0"/>
          <p:nvPr/>
        </p:nvPicPr>
        <p:blipFill rotWithShape="1">
          <a:blip r:embed="rId3">
            <a:alphaModFix/>
          </a:blip>
          <a:srcRect b="32368" l="17764" r="18244" t="26150"/>
          <a:stretch/>
        </p:blipFill>
        <p:spPr>
          <a:xfrm>
            <a:off x="579213" y="639800"/>
            <a:ext cx="7985575" cy="291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80"/>
          <p:cNvPicPr preferRelativeResize="0"/>
          <p:nvPr/>
        </p:nvPicPr>
        <p:blipFill rotWithShape="1">
          <a:blip r:embed="rId3">
            <a:alphaModFix/>
          </a:blip>
          <a:srcRect b="13639" l="16322" r="20705" t="29503"/>
          <a:stretch/>
        </p:blipFill>
        <p:spPr>
          <a:xfrm>
            <a:off x="98838" y="233075"/>
            <a:ext cx="8946323" cy="45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1"/>
          <p:cNvPicPr preferRelativeResize="0"/>
          <p:nvPr/>
        </p:nvPicPr>
        <p:blipFill rotWithShape="1">
          <a:blip r:embed="rId3">
            <a:alphaModFix/>
          </a:blip>
          <a:srcRect b="30558" l="16450" r="30346" t="25365"/>
          <a:stretch/>
        </p:blipFill>
        <p:spPr>
          <a:xfrm>
            <a:off x="1184825" y="828000"/>
            <a:ext cx="6774349" cy="315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2"/>
          <p:cNvPicPr preferRelativeResize="0"/>
          <p:nvPr/>
        </p:nvPicPr>
        <p:blipFill rotWithShape="1">
          <a:blip r:embed="rId3">
            <a:alphaModFix/>
          </a:blip>
          <a:srcRect b="24848" l="17030" r="19706" t="23297"/>
          <a:stretch/>
        </p:blipFill>
        <p:spPr>
          <a:xfrm>
            <a:off x="1046625" y="1003600"/>
            <a:ext cx="7050749" cy="32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 txBox="1"/>
          <p:nvPr>
            <p:ph type="ctrTitle"/>
          </p:nvPr>
        </p:nvSpPr>
        <p:spPr>
          <a:xfrm>
            <a:off x="239050" y="2129250"/>
            <a:ext cx="85206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78900" y="3834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https://arxiv.org/pdf/1809.11096.pdf</a:t>
            </a:r>
            <a:endParaRPr sz="2400"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25" y="151300"/>
            <a:ext cx="6462976" cy="36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373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https://deepmind.com/blog/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Jupyter notebook</a:t>
            </a:r>
            <a:endParaRPr/>
          </a:p>
        </p:txBody>
      </p:sp>
      <p:pic>
        <p:nvPicPr>
          <p:cNvPr id="490" name="Google Shape;490;p84"/>
          <p:cNvPicPr preferRelativeResize="0"/>
          <p:nvPr/>
        </p:nvPicPr>
        <p:blipFill rotWithShape="1">
          <a:blip r:embed="rId3">
            <a:alphaModFix/>
          </a:blip>
          <a:srcRect b="31620" l="6821" r="8439" t="6306"/>
          <a:stretch/>
        </p:blipFill>
        <p:spPr>
          <a:xfrm>
            <a:off x="439274" y="1126300"/>
            <a:ext cx="8265451" cy="34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(GitHub)</a:t>
            </a:r>
            <a:endParaRPr/>
          </a:p>
        </p:txBody>
      </p:sp>
      <p:pic>
        <p:nvPicPr>
          <p:cNvPr id="496" name="Google Shape;496;p85"/>
          <p:cNvPicPr preferRelativeResize="0"/>
          <p:nvPr/>
        </p:nvPicPr>
        <p:blipFill rotWithShape="1">
          <a:blip r:embed="rId3">
            <a:alphaModFix/>
          </a:blip>
          <a:srcRect b="7519" l="12858" r="14329" t="36735"/>
          <a:stretch/>
        </p:blipFill>
        <p:spPr>
          <a:xfrm>
            <a:off x="777411" y="1251450"/>
            <a:ext cx="7589175" cy="326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NumPy</a:t>
            </a:r>
            <a:endParaRPr/>
          </a:p>
        </p:txBody>
      </p:sp>
      <p:sp>
        <p:nvSpPr>
          <p:cNvPr id="502" name="Google Shape;502;p8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86"/>
          <p:cNvPicPr preferRelativeResize="0"/>
          <p:nvPr/>
        </p:nvPicPr>
        <p:blipFill rotWithShape="1">
          <a:blip r:embed="rId3">
            <a:alphaModFix/>
          </a:blip>
          <a:srcRect b="37704" l="11357" r="47207" t="14097"/>
          <a:stretch/>
        </p:blipFill>
        <p:spPr>
          <a:xfrm>
            <a:off x="311700" y="1171600"/>
            <a:ext cx="5194724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6"/>
          <p:cNvPicPr preferRelativeResize="0"/>
          <p:nvPr/>
        </p:nvPicPr>
        <p:blipFill rotWithShape="1">
          <a:blip r:embed="rId4">
            <a:alphaModFix/>
          </a:blip>
          <a:srcRect b="9569" l="27380" r="20065" t="6783"/>
          <a:stretch/>
        </p:blipFill>
        <p:spPr>
          <a:xfrm>
            <a:off x="5894400" y="1675050"/>
            <a:ext cx="2427825" cy="23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Matplotlib</a:t>
            </a:r>
            <a:endParaRPr/>
          </a:p>
        </p:txBody>
      </p:sp>
      <p:pic>
        <p:nvPicPr>
          <p:cNvPr id="510" name="Google Shape;51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25" y="752950"/>
            <a:ext cx="4049875" cy="40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7"/>
          <p:cNvPicPr preferRelativeResize="0"/>
          <p:nvPr/>
        </p:nvPicPr>
        <p:blipFill rotWithShape="1">
          <a:blip r:embed="rId4">
            <a:alphaModFix/>
          </a:blip>
          <a:srcRect b="24313" l="6103" r="64550" t="41884"/>
          <a:stretch/>
        </p:blipFill>
        <p:spPr>
          <a:xfrm>
            <a:off x="249125" y="1278163"/>
            <a:ext cx="4631577" cy="29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Pandas</a:t>
            </a:r>
            <a:endParaRPr/>
          </a:p>
        </p:txBody>
      </p:sp>
      <p:pic>
        <p:nvPicPr>
          <p:cNvPr id="517" name="Google Shape;51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9" cy="2906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Scikit-learn</a:t>
            </a:r>
            <a:endParaRPr/>
          </a:p>
        </p:txBody>
      </p:sp>
      <p:pic>
        <p:nvPicPr>
          <p:cNvPr id="523" name="Google Shape;523;p89"/>
          <p:cNvPicPr preferRelativeResize="0"/>
          <p:nvPr/>
        </p:nvPicPr>
        <p:blipFill rotWithShape="1">
          <a:blip r:embed="rId3">
            <a:alphaModFix/>
          </a:blip>
          <a:srcRect b="12113" l="12996" r="11044" t="19561"/>
          <a:stretch/>
        </p:blipFill>
        <p:spPr>
          <a:xfrm>
            <a:off x="980313" y="1058225"/>
            <a:ext cx="7183374" cy="36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0"/>
          <p:cNvSpPr txBox="1"/>
          <p:nvPr>
            <p:ph idx="4294967295" type="body"/>
          </p:nvPr>
        </p:nvSpPr>
        <p:spPr>
          <a:xfrm>
            <a:off x="311700" y="2212925"/>
            <a:ext cx="8520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EB00"/>
                </a:solidFill>
              </a:rPr>
              <a:t>Ссылка, которые вам сейчас нужна:</a:t>
            </a:r>
            <a:endParaRPr b="1" sz="2400">
              <a:solidFill>
                <a:srgbClr val="FFEB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2400">
                <a:solidFill>
                  <a:srgbClr val="FFEB00"/>
                </a:solidFill>
              </a:rPr>
              <a:t>GitHub repo: https://github.com/Atmyre/Sberbank-ML</a:t>
            </a:r>
            <a:endParaRPr b="1" sz="2400">
              <a:solidFill>
                <a:srgbClr val="FFEB00"/>
              </a:solidFill>
            </a:endParaRPr>
          </a:p>
        </p:txBody>
      </p:sp>
      <p:sp>
        <p:nvSpPr>
          <p:cNvPr id="529" name="Google Shape;529;p90"/>
          <p:cNvSpPr txBox="1"/>
          <p:nvPr>
            <p:ph idx="4294967295" type="title"/>
          </p:nvPr>
        </p:nvSpPr>
        <p:spPr>
          <a:xfrm>
            <a:off x="311700" y="5164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EB00"/>
                </a:solidFill>
              </a:rPr>
              <a:t>Конец!</a:t>
            </a:r>
            <a:endParaRPr sz="3000">
              <a:solidFill>
                <a:srgbClr val="FFEB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https://mipt.ru/science/labs/laboratoriya-neyronnykh-sistem-i-glubokogo-obucheniya/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173700" y="4340625"/>
            <a:ext cx="8570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</a:t>
            </a:r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18277" l="21953" r="21523" t="22763"/>
          <a:stretch/>
        </p:blipFill>
        <p:spPr>
          <a:xfrm>
            <a:off x="917515" y="187225"/>
            <a:ext cx="7082474" cy="4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/>
          <p:nvPr/>
        </p:nvSpPr>
        <p:spPr>
          <a:xfrm>
            <a:off x="5607675" y="338700"/>
            <a:ext cx="14427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/>
          <p:nvPr/>
        </p:nvSpPr>
        <p:spPr>
          <a:xfrm>
            <a:off x="5120275" y="992900"/>
            <a:ext cx="20556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1760025" y="614700"/>
            <a:ext cx="24927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2"/>
          <p:cNvSpPr/>
          <p:nvPr/>
        </p:nvSpPr>
        <p:spPr>
          <a:xfrm>
            <a:off x="6428675" y="1335325"/>
            <a:ext cx="5088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2247300" y="2002100"/>
            <a:ext cx="9516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/>
          <p:nvPr/>
        </p:nvSpPr>
        <p:spPr>
          <a:xfrm>
            <a:off x="5867875" y="3697550"/>
            <a:ext cx="10695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/>
          <p:nvPr/>
        </p:nvSpPr>
        <p:spPr>
          <a:xfrm>
            <a:off x="7175875" y="3973550"/>
            <a:ext cx="7653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/>
          <p:nvPr/>
        </p:nvSpPr>
        <p:spPr>
          <a:xfrm>
            <a:off x="3250900" y="2973650"/>
            <a:ext cx="888900" cy="2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13" y="866313"/>
            <a:ext cx="8527176" cy="34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